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4"/>
  </p:notesMasterIdLst>
  <p:handoutMasterIdLst>
    <p:handoutMasterId r:id="rId15"/>
  </p:handoutMasterIdLst>
  <p:sldIdLst>
    <p:sldId id="306" r:id="rId5"/>
    <p:sldId id="307" r:id="rId6"/>
    <p:sldId id="308" r:id="rId7"/>
    <p:sldId id="315" r:id="rId8"/>
    <p:sldId id="309" r:id="rId9"/>
    <p:sldId id="294" r:id="rId10"/>
    <p:sldId id="314" r:id="rId11"/>
    <p:sldId id="311" r:id="rId12"/>
    <p:sldId id="312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79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[approved.csv]Planilha1!Tabela dinâmica21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/>
              <a:t>Approved</a:t>
            </a:r>
          </a:p>
        </c:rich>
      </c:tx>
      <c:overlay val="0"/>
      <c:spPr>
        <a:gradFill>
          <a:gsLst>
            <a:gs pos="25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dLblPos val="bestFit"/>
          <c:showLegendKey val="1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B050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rgbClr val="FFC000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dLblPos val="bestFit"/>
          <c:showLegendKey val="1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rgbClr val="00B050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rgbClr val="FFC000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t-BR"/>
            </a:p>
          </c:txPr>
          <c:dLblPos val="bestFit"/>
          <c:showLegendKey val="1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00B050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rgbClr val="FFC000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Planilha1!$B$3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7DA-420E-B4E4-508ED983CEE9}"/>
              </c:ext>
            </c:extLst>
          </c:dPt>
          <c:dPt>
            <c:idx val="1"/>
            <c:bubble3D val="0"/>
            <c:spPr>
              <a:solidFill>
                <a:srgbClr val="FFC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7DA-420E-B4E4-508ED983CEE9}"/>
              </c:ext>
            </c:extLst>
          </c:dPt>
          <c:dPt>
            <c:idx val="2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7DA-420E-B4E4-508ED983CEE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bestFit"/>
            <c:showLegendKey val="1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Planilha1!$A$4:$A$7</c:f>
              <c:strCache>
                <c:ptCount val="3"/>
                <c:pt idx="0">
                  <c:v>A - Low</c:v>
                </c:pt>
                <c:pt idx="1">
                  <c:v>B - Medium</c:v>
                </c:pt>
                <c:pt idx="2">
                  <c:v>C - High</c:v>
                </c:pt>
              </c:strCache>
            </c:strRef>
          </c:cat>
          <c:val>
            <c:numRef>
              <c:f>Planilha1!$B$4:$B$7</c:f>
              <c:numCache>
                <c:formatCode>General</c:formatCode>
                <c:ptCount val="3"/>
                <c:pt idx="0">
                  <c:v>3</c:v>
                </c:pt>
                <c:pt idx="1">
                  <c:v>29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7DA-420E-B4E4-508ED983CE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575440298223591"/>
          <c:y val="0.41358543050436447"/>
          <c:w val="0.1545837612689718"/>
          <c:h val="0.275842740784558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Rejected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rejected!$D$2</c:f>
              <c:strCache>
                <c:ptCount val="1"/>
                <c:pt idx="0">
                  <c:v>Has Criminal Lawsuits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prstClr val="black">
                    <a:lumMod val="75000"/>
                    <a:lumOff val="25000"/>
                  </a:prstClr>
                </a:fgClr>
                <a:bgClr>
                  <a:prstClr val="black">
                    <a:lumMod val="65000"/>
                    <a:lumOff val="35000"/>
                  </a:prst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F0-4171-BDD8-D4323379907B}"/>
            </c:ext>
          </c:extLst>
        </c:ser>
        <c:ser>
          <c:idx val="1"/>
          <c:order val="1"/>
          <c:tx>
            <c:strRef>
              <c:f>rejected!$D$3</c:f>
              <c:strCache>
                <c:ptCount val="1"/>
                <c:pt idx="0">
                  <c:v>Irregular Tax Status: PENDENTE DE REGULARIZACAO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rejected!$E$3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EF0-4171-BDD8-D4323379907B}"/>
            </c:ext>
          </c:extLst>
        </c:ser>
        <c:ser>
          <c:idx val="2"/>
          <c:order val="2"/>
          <c:tx>
            <c:strRef>
              <c:f>rejected!$D$4</c:f>
              <c:strCache>
                <c:ptCount val="1"/>
                <c:pt idx="0">
                  <c:v>Irregular Tax Status: SUSPENSA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rejected!$E$4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EF0-4171-BDD8-D4323379907B}"/>
            </c:ext>
          </c:extLst>
        </c:ser>
        <c:ser>
          <c:idx val="3"/>
          <c:order val="3"/>
          <c:tx>
            <c:strRef>
              <c:f>rejected!$D$5</c:f>
              <c:strCache>
                <c:ptCount val="1"/>
                <c:pt idx="0">
                  <c:v>Currently Sanctioned: true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rejected!$E$5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EF0-4171-BDD8-D4323379907B}"/>
            </c:ext>
          </c:extLst>
        </c:ser>
        <c:ser>
          <c:idx val="4"/>
          <c:order val="4"/>
          <c:tx>
            <c:strRef>
              <c:f>rejected!$D$6</c:f>
              <c:strCache>
                <c:ptCount val="1"/>
                <c:pt idx="0">
                  <c:v>Irregular Tax Status: BAIXADA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rejected!$E$6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EF0-4171-BDD8-D4323379907B}"/>
            </c:ext>
          </c:extLst>
        </c:ser>
        <c:ser>
          <c:idx val="5"/>
          <c:order val="5"/>
          <c:tx>
            <c:strRef>
              <c:f>rejected!$D$7</c:f>
              <c:strCache>
                <c:ptCount val="1"/>
                <c:pt idx="0">
                  <c:v>Irregular Tax Status: INAPTA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rejected!$E$7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EF0-4171-BDD8-D4323379907B}"/>
            </c:ext>
          </c:extLst>
        </c:ser>
        <c:ser>
          <c:idx val="6"/>
          <c:order val="6"/>
          <c:tx>
            <c:strRef>
              <c:f>rejected!$D$8</c:f>
              <c:strCache>
                <c:ptCount val="1"/>
                <c:pt idx="0">
                  <c:v>Irregular Tax Status: TITULAR FALECIDO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>
              <a:outerShdw blurRad="254000" sx="102000" sy="102000" algn="ctr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rejected!$E$1</c:f>
              <c:strCache>
                <c:ptCount val="1"/>
                <c:pt idx="0">
                  <c:v>Cases</c:v>
                </c:pt>
              </c:strCache>
            </c:strRef>
          </c:cat>
          <c:val>
            <c:numRef>
              <c:f>rejected!$E$8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EF0-4171-BDD8-D432337990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926273583"/>
        <c:axId val="1630537151"/>
      </c:barChart>
      <c:valAx>
        <c:axId val="163053715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926273583"/>
        <c:crosses val="autoZero"/>
        <c:crossBetween val="between"/>
      </c:valAx>
      <c:catAx>
        <c:axId val="1926273583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63053715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56FC8CEB-C80F-46BD-B99E-255BECA998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733F07-BCE0-4400-BC6B-726CE4E7FE7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6BDA13-F8D8-41D0-8E6B-471638B8BD96}" type="datetime1">
              <a:rPr lang="pt-BR" smtClean="0"/>
              <a:t>03/10/2023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68A428-68AB-4094-9470-9CAAA6137E0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4EA42BF-DF41-406A-B3D9-B3E053794E6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7A895-E1A7-469B-8C31-C63ED8EFE9A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2976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470D-E53E-48B4-9550-11EF0B015998}" type="datetime1">
              <a:rPr lang="pt-BR" smtClean="0"/>
              <a:pPr/>
              <a:t>03/10/2023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939589-3E79-4C82-AA4A-FE78234FAA5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076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59701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579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2293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91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203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1958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2328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5939589-3E79-4C82-AA4A-FE78234FAA5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415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l">
              <a:defRPr sz="6000" b="1" i="0" cap="all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681163"/>
            <a:ext cx="4553712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05075"/>
            <a:ext cx="4553712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681163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05075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emento gráfico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6" name="Elemento gráfico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5" name="Espaço reservado para texto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769269"/>
            <a:ext cx="2834640" cy="823912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7" name="Espaço Reservado para Conteúdo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93181"/>
            <a:ext cx="2834640" cy="368458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rtlCol="0" anchor="b"/>
          <a:lstStyle>
            <a:lvl1pPr algn="l">
              <a:defRPr sz="5400" b="0" i="0" cap="none" baseline="0"/>
            </a:lvl1pPr>
          </a:lstStyle>
          <a:p>
            <a:pPr rtl="0"/>
            <a:r>
              <a:rPr lang="pt-BR" noProof="0"/>
              <a:t>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4" y="1801368"/>
            <a:ext cx="4434840" cy="4754880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0" name="Espaço Reservado para Imagem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1" name="Espaço Reservado para Imagem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Espaço Reservado para Imagem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Imagem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Imagem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0" name="Espaço Reservado para Imagem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0" y="585216"/>
            <a:ext cx="5276088" cy="2276856"/>
          </a:xfrm>
        </p:spPr>
        <p:txBody>
          <a:bodyPr rtlCol="0"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8" name="Elemento gráfico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0" name="Elemento gráfico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60720" y="3127248"/>
            <a:ext cx="5276088" cy="1124712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3/9/20XX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 do Slide 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594360"/>
            <a:ext cx="6272784" cy="2843784"/>
          </a:xfrm>
        </p:spPr>
        <p:txBody>
          <a:bodyPr rtlCol="0"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 rtlCol="0"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Elemento gráfico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1" name="Elemento gráfico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23" name="Elemento gráfico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Espaço Reservado para Imagem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rtlCol="0"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1" name="Elemento gráfico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7" name="Elemento gráfico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rtlCol="0" anchor="b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 rtlCol="0"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 rtlCol="0"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emento gráfico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9" name="Elemento gráfico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abeçalho da seçã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rtlCol="0"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58768"/>
            <a:ext cx="9144000" cy="1325880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lemento gráfico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5" name="Elemento gráfico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6" name="Elemento gráfico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7" name="Elemento gráfico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3" name="Elemento gráfico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sz="54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rtlCol="0"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498848"/>
            <a:ext cx="4434835" cy="510474"/>
          </a:xfrm>
        </p:spPr>
        <p:txBody>
          <a:bodyPr rtlCol="0"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Imagem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rtlCol="0"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ítulo e Conteúdo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 rtlCol="0"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Cargo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Elemento gráfico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1" name="Elemento gráfico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emento gráfico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2" name="Elemento gráfico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  <p:sp>
        <p:nvSpPr>
          <p:cNvPr id="14" name="Elemento gráfico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3/9/20XX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8DA9DAA-006C-4F4B-980E-E3DF019B24E2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pt-BR" sz="5400" spc="400" dirty="0" err="1">
                <a:solidFill>
                  <a:schemeClr val="bg1"/>
                </a:solidFill>
              </a:rPr>
              <a:t>Cloudwalk</a:t>
            </a:r>
            <a:br>
              <a:rPr lang="pt-BR" sz="5400" spc="400" dirty="0">
                <a:solidFill>
                  <a:schemeClr val="bg1"/>
                </a:solidFill>
              </a:rPr>
            </a:br>
            <a:r>
              <a:rPr lang="pt-BR" sz="5400" spc="400" dirty="0" err="1">
                <a:solidFill>
                  <a:schemeClr val="bg1"/>
                </a:solidFill>
              </a:rPr>
              <a:t>Challenge</a:t>
            </a:r>
            <a:br>
              <a:rPr lang="pt-BR" spc="400" dirty="0"/>
            </a:br>
            <a:r>
              <a:rPr lang="pt-BR" spc="400" dirty="0"/>
              <a:t>-</a:t>
            </a:r>
            <a:br>
              <a:rPr lang="pt-BR" spc="400" dirty="0"/>
            </a:br>
            <a:r>
              <a:rPr lang="pt-BR" spc="400" dirty="0"/>
              <a:t>KYC</a:t>
            </a: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sz="2000" dirty="0">
                <a:solidFill>
                  <a:schemeClr val="bg1"/>
                </a:solidFill>
              </a:rPr>
              <a:t>Mauro Vieira </a:t>
            </a:r>
            <a:r>
              <a:rPr lang="pt-BR" sz="2000" dirty="0" err="1">
                <a:solidFill>
                  <a:schemeClr val="bg1"/>
                </a:solidFill>
              </a:rPr>
              <a:t>Ellerbrook</a:t>
            </a:r>
            <a:r>
              <a:rPr lang="pt-BR" sz="2000" dirty="0">
                <a:solidFill>
                  <a:schemeClr val="bg1"/>
                </a:solidFill>
              </a:rPr>
              <a:t> Pereira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b="1" cap="all" spc="400" dirty="0">
                <a:solidFill>
                  <a:schemeClr val="bg1"/>
                </a:solidFill>
                <a:latin typeface="+mn-lt"/>
              </a:rPr>
              <a:t>Steps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DE74E9-AA78-46C1-845A-0B72FA8AF35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algn="r" rtl="0"/>
            <a:r>
              <a:rPr lang="pt-BR" sz="1800" dirty="0" err="1">
                <a:solidFill>
                  <a:schemeClr val="bg1"/>
                </a:solidFill>
              </a:rPr>
              <a:t>Understanding</a:t>
            </a:r>
            <a:r>
              <a:rPr lang="pt-BR" sz="1800" dirty="0">
                <a:solidFill>
                  <a:schemeClr val="bg1"/>
                </a:solidFill>
              </a:rPr>
              <a:t> KYC</a:t>
            </a:r>
          </a:p>
          <a:p>
            <a:pPr algn="r" rtl="0"/>
            <a:r>
              <a:rPr lang="pt-BR" sz="1800" dirty="0" err="1">
                <a:solidFill>
                  <a:schemeClr val="bg1"/>
                </a:solidFill>
              </a:rPr>
              <a:t>Defining</a:t>
            </a:r>
            <a:r>
              <a:rPr lang="pt-BR" sz="1800" dirty="0">
                <a:solidFill>
                  <a:schemeClr val="bg1"/>
                </a:solidFill>
              </a:rPr>
              <a:t> Policies</a:t>
            </a:r>
          </a:p>
          <a:p>
            <a:pPr algn="r" rtl="0"/>
            <a:r>
              <a:rPr lang="pt-BR" sz="1800" dirty="0" err="1">
                <a:solidFill>
                  <a:schemeClr val="bg1"/>
                </a:solidFill>
              </a:rPr>
              <a:t>Defining</a:t>
            </a:r>
            <a:r>
              <a:rPr lang="pt-BR" sz="1800" dirty="0">
                <a:solidFill>
                  <a:schemeClr val="bg1"/>
                </a:solidFill>
              </a:rPr>
              <a:t> Risk </a:t>
            </a:r>
            <a:r>
              <a:rPr lang="pt-BR" sz="1800" dirty="0" err="1">
                <a:solidFill>
                  <a:schemeClr val="bg1"/>
                </a:solidFill>
              </a:rPr>
              <a:t>Levels</a:t>
            </a:r>
            <a:endParaRPr lang="pt-BR" sz="1800" dirty="0">
              <a:solidFill>
                <a:schemeClr val="bg1"/>
              </a:solidFill>
            </a:endParaRPr>
          </a:p>
          <a:p>
            <a:pPr algn="r" rtl="0"/>
            <a:r>
              <a:rPr lang="pt-BR" sz="1800" dirty="0" err="1">
                <a:solidFill>
                  <a:schemeClr val="bg1"/>
                </a:solidFill>
              </a:rPr>
              <a:t>Creating</a:t>
            </a:r>
            <a:r>
              <a:rPr lang="pt-BR" sz="1800" dirty="0">
                <a:solidFill>
                  <a:schemeClr val="bg1"/>
                </a:solidFill>
              </a:rPr>
              <a:t> SQL Query</a:t>
            </a:r>
          </a:p>
        </p:txBody>
      </p:sp>
      <p:pic>
        <p:nvPicPr>
          <p:cNvPr id="6" name="Espaço Reservado para Imagem 5" descr="montanhas no pôr do sol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/>
          <a:stretch/>
        </p:blipFill>
        <p:spPr/>
      </p:pic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5C25F72-F9A7-42F9-9720-0801ED77D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03/10/2023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637595" y="2027483"/>
            <a:ext cx="2966831" cy="365125"/>
          </a:xfrm>
        </p:spPr>
        <p:txBody>
          <a:bodyPr rtlCol="0"/>
          <a:lstStyle/>
          <a:p>
            <a:pPr rtl="0"/>
            <a:r>
              <a:rPr lang="pt-BR" dirty="0" err="1"/>
              <a:t>Cloudwalk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- KYC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897188"/>
          </a:xfrm>
        </p:spPr>
        <p:txBody>
          <a:bodyPr rtlCol="0"/>
          <a:lstStyle/>
          <a:p>
            <a:pPr rtl="0"/>
            <a:r>
              <a:rPr lang="pt-BR" sz="5400" dirty="0"/>
              <a:t>Step </a:t>
            </a:r>
            <a:r>
              <a:rPr lang="pt-BR" sz="5400" dirty="0" err="1"/>
              <a:t>by</a:t>
            </a:r>
            <a:r>
              <a:rPr lang="pt-BR" sz="5400" dirty="0"/>
              <a:t> Step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554941"/>
            <a:ext cx="6190488" cy="3617259"/>
          </a:xfrm>
        </p:spPr>
        <p:txBody>
          <a:bodyPr rtlCol="0"/>
          <a:lstStyle/>
          <a:p>
            <a:pPr rtl="0"/>
            <a:r>
              <a:rPr lang="pt-BR" sz="2000" dirty="0" err="1"/>
              <a:t>To</a:t>
            </a:r>
            <a:r>
              <a:rPr lang="pt-BR" sz="2000" dirty="0"/>
              <a:t> solve </a:t>
            </a:r>
            <a:r>
              <a:rPr lang="pt-BR" sz="2000" dirty="0" err="1"/>
              <a:t>this</a:t>
            </a:r>
            <a:r>
              <a:rPr lang="pt-BR" sz="2000" dirty="0"/>
              <a:t> </a:t>
            </a:r>
            <a:r>
              <a:rPr lang="pt-BR" sz="2000" dirty="0" err="1"/>
              <a:t>challenge</a:t>
            </a:r>
            <a:r>
              <a:rPr lang="pt-BR" sz="2000" dirty="0"/>
              <a:t>, it </a:t>
            </a:r>
            <a:r>
              <a:rPr lang="pt-BR" sz="2000" dirty="0" err="1"/>
              <a:t>was</a:t>
            </a:r>
            <a:r>
              <a:rPr lang="pt-BR" sz="2000" dirty="0"/>
              <a:t> </a:t>
            </a:r>
            <a:r>
              <a:rPr lang="pt-BR" sz="2000" dirty="0" err="1"/>
              <a:t>necessary</a:t>
            </a:r>
            <a:r>
              <a:rPr lang="pt-BR" sz="2000" dirty="0"/>
              <a:t> </a:t>
            </a:r>
            <a:r>
              <a:rPr lang="pt-BR" sz="2000" dirty="0" err="1"/>
              <a:t>to</a:t>
            </a:r>
            <a:r>
              <a:rPr lang="pt-BR" sz="2000" dirty="0"/>
              <a:t> </a:t>
            </a:r>
            <a:r>
              <a:rPr lang="pt-BR" sz="2000" dirty="0" err="1"/>
              <a:t>search</a:t>
            </a:r>
            <a:r>
              <a:rPr lang="pt-BR" sz="2000" dirty="0"/>
              <a:t> </a:t>
            </a:r>
            <a:r>
              <a:rPr lang="pt-BR" sz="2000" dirty="0" err="1"/>
              <a:t>about</a:t>
            </a:r>
            <a:r>
              <a:rPr lang="pt-BR" sz="2000" dirty="0"/>
              <a:t> KYC </a:t>
            </a:r>
            <a:r>
              <a:rPr lang="pt-BR" sz="2000" dirty="0" err="1"/>
              <a:t>and</a:t>
            </a:r>
            <a:r>
              <a:rPr lang="pt-BR" sz="2000" dirty="0"/>
              <a:t> </a:t>
            </a:r>
            <a:r>
              <a:rPr lang="pt-BR" sz="2000" dirty="0" err="1"/>
              <a:t>understand</a:t>
            </a:r>
            <a:r>
              <a:rPr lang="pt-BR" sz="2000" dirty="0"/>
              <a:t> its </a:t>
            </a:r>
            <a:r>
              <a:rPr lang="pt-BR" sz="2000" dirty="0" err="1"/>
              <a:t>meaning</a:t>
            </a:r>
            <a:r>
              <a:rPr lang="pt-BR" sz="2000" dirty="0"/>
              <a:t>, </a:t>
            </a:r>
            <a:r>
              <a:rPr lang="pt-BR" sz="2000" dirty="0" err="1"/>
              <a:t>and</a:t>
            </a:r>
            <a:r>
              <a:rPr lang="pt-BR" sz="2000" dirty="0"/>
              <a:t> </a:t>
            </a:r>
            <a:r>
              <a:rPr lang="pt-BR" sz="2000" dirty="0" err="1"/>
              <a:t>why</a:t>
            </a:r>
            <a:r>
              <a:rPr lang="pt-BR" sz="2000" dirty="0"/>
              <a:t> it </a:t>
            </a:r>
            <a:r>
              <a:rPr lang="pt-BR" sz="2000" dirty="0" err="1"/>
              <a:t>is</a:t>
            </a:r>
            <a:r>
              <a:rPr lang="pt-BR" sz="2000" dirty="0"/>
              <a:t> </a:t>
            </a:r>
            <a:r>
              <a:rPr lang="pt-BR" sz="2000" dirty="0" err="1"/>
              <a:t>applied</a:t>
            </a:r>
            <a:r>
              <a:rPr lang="pt-BR" sz="2000" dirty="0"/>
              <a:t>. </a:t>
            </a:r>
            <a:r>
              <a:rPr lang="pt-BR" sz="2000" dirty="0" err="1"/>
              <a:t>With</a:t>
            </a:r>
            <a:r>
              <a:rPr lang="pt-BR" sz="2000" dirty="0"/>
              <a:t> </a:t>
            </a:r>
            <a:r>
              <a:rPr lang="pt-BR" sz="2000" dirty="0" err="1"/>
              <a:t>this</a:t>
            </a:r>
            <a:r>
              <a:rPr lang="pt-BR" sz="2000" dirty="0"/>
              <a:t> </a:t>
            </a:r>
            <a:r>
              <a:rPr lang="pt-BR" sz="2000" dirty="0" err="1"/>
              <a:t>knowledge</a:t>
            </a:r>
            <a:r>
              <a:rPr lang="pt-BR" sz="2000" dirty="0"/>
              <a:t> it </a:t>
            </a:r>
            <a:r>
              <a:rPr lang="pt-BR" sz="2000" dirty="0" err="1"/>
              <a:t>became</a:t>
            </a:r>
            <a:r>
              <a:rPr lang="pt-BR" sz="2000" dirty="0"/>
              <a:t> </a:t>
            </a:r>
            <a:r>
              <a:rPr lang="pt-BR" sz="2000" dirty="0" err="1"/>
              <a:t>possible</a:t>
            </a:r>
            <a:r>
              <a:rPr lang="pt-BR" sz="2000" dirty="0"/>
              <a:t> </a:t>
            </a:r>
            <a:r>
              <a:rPr lang="pt-BR" sz="2000" dirty="0" err="1"/>
              <a:t>to</a:t>
            </a:r>
            <a:r>
              <a:rPr lang="pt-BR" sz="2000" dirty="0"/>
              <a:t> </a:t>
            </a:r>
            <a:r>
              <a:rPr lang="pt-BR" sz="2000" dirty="0" err="1"/>
              <a:t>create</a:t>
            </a:r>
            <a:r>
              <a:rPr lang="pt-BR" sz="2000" dirty="0"/>
              <a:t> policies for </a:t>
            </a:r>
            <a:r>
              <a:rPr lang="pt-BR" sz="2000" dirty="0" err="1"/>
              <a:t>approval</a:t>
            </a:r>
            <a:r>
              <a:rPr lang="pt-BR" sz="2000" dirty="0"/>
              <a:t> </a:t>
            </a:r>
            <a:r>
              <a:rPr lang="pt-BR" sz="2000" dirty="0" err="1"/>
              <a:t>and</a:t>
            </a:r>
            <a:r>
              <a:rPr lang="pt-BR" sz="2000" dirty="0"/>
              <a:t> </a:t>
            </a:r>
            <a:r>
              <a:rPr lang="pt-BR" sz="2000" dirty="0" err="1"/>
              <a:t>denial</a:t>
            </a:r>
            <a:r>
              <a:rPr lang="pt-BR" sz="2000" dirty="0"/>
              <a:t> </a:t>
            </a:r>
            <a:r>
              <a:rPr lang="pt-BR" sz="2000" dirty="0" err="1"/>
              <a:t>of</a:t>
            </a:r>
            <a:r>
              <a:rPr lang="pt-BR" sz="2000" dirty="0"/>
              <a:t> </a:t>
            </a:r>
            <a:r>
              <a:rPr lang="pt-BR" sz="2000" dirty="0" err="1"/>
              <a:t>clients</a:t>
            </a:r>
            <a:r>
              <a:rPr lang="pt-BR" sz="2000" dirty="0"/>
              <a:t> for </a:t>
            </a:r>
            <a:r>
              <a:rPr lang="pt-BR" sz="2000" dirty="0" err="1"/>
              <a:t>the</a:t>
            </a:r>
            <a:r>
              <a:rPr lang="pt-BR" sz="2000" dirty="0"/>
              <a:t> sole </a:t>
            </a:r>
            <a:r>
              <a:rPr lang="pt-BR" sz="2000" dirty="0" err="1"/>
              <a:t>purpose</a:t>
            </a:r>
            <a:r>
              <a:rPr lang="pt-BR" sz="2000" dirty="0"/>
              <a:t> </a:t>
            </a:r>
            <a:r>
              <a:rPr lang="pt-BR" sz="2000" dirty="0" err="1"/>
              <a:t>of</a:t>
            </a:r>
            <a:r>
              <a:rPr lang="pt-BR" sz="2000" dirty="0"/>
              <a:t> </a:t>
            </a:r>
            <a:r>
              <a:rPr lang="pt-BR" sz="2000" dirty="0" err="1"/>
              <a:t>this</a:t>
            </a:r>
            <a:r>
              <a:rPr lang="pt-BR" sz="2000" dirty="0"/>
              <a:t> </a:t>
            </a:r>
            <a:r>
              <a:rPr lang="pt-BR" sz="2000" dirty="0" err="1"/>
              <a:t>challenge</a:t>
            </a:r>
            <a:r>
              <a:rPr lang="pt-BR" sz="2000" dirty="0"/>
              <a:t> </a:t>
            </a:r>
            <a:r>
              <a:rPr lang="pt-BR" sz="2000" dirty="0" err="1"/>
              <a:t>and</a:t>
            </a:r>
            <a:r>
              <a:rPr lang="pt-BR" sz="2000" dirty="0"/>
              <a:t> determine a </a:t>
            </a:r>
            <a:r>
              <a:rPr lang="pt-BR" sz="2000" dirty="0" err="1"/>
              <a:t>risk</a:t>
            </a:r>
            <a:r>
              <a:rPr lang="pt-BR" sz="2000" dirty="0"/>
              <a:t> </a:t>
            </a:r>
            <a:r>
              <a:rPr lang="pt-BR" sz="2000" dirty="0" err="1"/>
              <a:t>level</a:t>
            </a:r>
            <a:r>
              <a:rPr lang="pt-BR" sz="2000" dirty="0"/>
              <a:t> </a:t>
            </a:r>
            <a:r>
              <a:rPr lang="pt-BR" sz="2000" dirty="0" err="1"/>
              <a:t>graduation</a:t>
            </a:r>
            <a:r>
              <a:rPr lang="pt-BR" sz="2000" dirty="0"/>
              <a:t> as </a:t>
            </a:r>
            <a:r>
              <a:rPr lang="pt-BR" sz="2000" dirty="0" err="1"/>
              <a:t>well</a:t>
            </a:r>
            <a:r>
              <a:rPr lang="pt-BR" sz="2000" dirty="0"/>
              <a:t>.</a:t>
            </a:r>
          </a:p>
          <a:p>
            <a:pPr rtl="0"/>
            <a:r>
              <a:rPr lang="pt-BR" dirty="0" err="1"/>
              <a:t>After</a:t>
            </a:r>
            <a:r>
              <a:rPr lang="pt-BR" dirty="0"/>
              <a:t> </a:t>
            </a:r>
            <a:r>
              <a:rPr lang="pt-BR" dirty="0" err="1"/>
              <a:t>these</a:t>
            </a:r>
            <a:r>
              <a:rPr lang="pt-BR" dirty="0"/>
              <a:t> </a:t>
            </a:r>
            <a:r>
              <a:rPr lang="pt-BR" dirty="0" err="1"/>
              <a:t>parameters</a:t>
            </a:r>
            <a:r>
              <a:rPr lang="pt-BR" dirty="0"/>
              <a:t> </a:t>
            </a:r>
            <a:r>
              <a:rPr lang="pt-BR" dirty="0" err="1"/>
              <a:t>were</a:t>
            </a:r>
            <a:r>
              <a:rPr lang="pt-BR" dirty="0"/>
              <a:t> set,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construction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SQL query for </a:t>
            </a:r>
            <a:r>
              <a:rPr lang="pt-BR" dirty="0" err="1"/>
              <a:t>solving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</a:t>
            </a:r>
            <a:r>
              <a:rPr lang="pt-BR" dirty="0" err="1"/>
              <a:t>began</a:t>
            </a:r>
            <a:r>
              <a:rPr lang="pt-BR" dirty="0"/>
              <a:t>.</a:t>
            </a:r>
            <a:endParaRPr lang="pt-BR" sz="2000" dirty="0"/>
          </a:p>
          <a:p>
            <a:pPr rtl="0"/>
            <a:endParaRPr lang="pt-BR" dirty="0"/>
          </a:p>
        </p:txBody>
      </p:sp>
      <p:pic>
        <p:nvPicPr>
          <p:cNvPr id="8" name="Espaço Reservado para Imagem 7" descr="montanhas no céu noturno imediatamente antes da alvorada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/>
      </p:pic>
      <p:sp>
        <p:nvSpPr>
          <p:cNvPr id="9" name="Espaço Reservado para Data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3/10/2023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 err="1"/>
              <a:t>Cloudwalk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- KYC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2772" y="1260816"/>
            <a:ext cx="6190488" cy="897188"/>
          </a:xfrm>
        </p:spPr>
        <p:txBody>
          <a:bodyPr rtlCol="0"/>
          <a:lstStyle/>
          <a:p>
            <a:pPr algn="r" rtl="0"/>
            <a:r>
              <a:rPr lang="pt-BR" sz="5400" dirty="0"/>
              <a:t>SQL Query</a:t>
            </a:r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4317" y="2593747"/>
            <a:ext cx="6190488" cy="3617259"/>
          </a:xfrm>
        </p:spPr>
        <p:txBody>
          <a:bodyPr rtlCol="0"/>
          <a:lstStyle/>
          <a:p>
            <a:pPr rtl="0"/>
            <a:r>
              <a:rPr lang="pt-BR" sz="2000" dirty="0"/>
              <a:t>The </a:t>
            </a:r>
            <a:r>
              <a:rPr lang="pt-BR" sz="2000" dirty="0" err="1"/>
              <a:t>detailed</a:t>
            </a:r>
            <a:r>
              <a:rPr lang="pt-BR" sz="2000" dirty="0"/>
              <a:t> </a:t>
            </a:r>
            <a:r>
              <a:rPr lang="pt-BR" sz="2000" dirty="0" err="1"/>
              <a:t>description</a:t>
            </a:r>
            <a:r>
              <a:rPr lang="pt-BR" sz="2000" dirty="0"/>
              <a:t> </a:t>
            </a:r>
            <a:r>
              <a:rPr lang="pt-BR" sz="2000" dirty="0" err="1"/>
              <a:t>of</a:t>
            </a:r>
            <a:r>
              <a:rPr lang="pt-BR" sz="2000" dirty="0"/>
              <a:t> </a:t>
            </a:r>
            <a:r>
              <a:rPr lang="pt-BR" sz="2000" dirty="0" err="1"/>
              <a:t>the</a:t>
            </a:r>
            <a:r>
              <a:rPr lang="pt-BR" sz="2000" dirty="0"/>
              <a:t> SQL query </a:t>
            </a:r>
            <a:r>
              <a:rPr lang="pt-BR" sz="2000" dirty="0" err="1"/>
              <a:t>construction</a:t>
            </a:r>
            <a:r>
              <a:rPr lang="pt-BR" sz="2000" dirty="0"/>
              <a:t> </a:t>
            </a:r>
            <a:r>
              <a:rPr lang="pt-BR" sz="2000" dirty="0" err="1"/>
              <a:t>is</a:t>
            </a:r>
            <a:r>
              <a:rPr lang="pt-BR" sz="2000" dirty="0"/>
              <a:t> </a:t>
            </a:r>
            <a:r>
              <a:rPr lang="pt-BR" sz="2000" dirty="0" err="1"/>
              <a:t>shown</a:t>
            </a:r>
            <a:r>
              <a:rPr lang="pt-BR" sz="2000" dirty="0"/>
              <a:t> </a:t>
            </a:r>
            <a:r>
              <a:rPr lang="pt-BR" sz="2000" dirty="0" err="1"/>
              <a:t>on</a:t>
            </a:r>
            <a:r>
              <a:rPr lang="pt-BR" sz="2000" dirty="0"/>
              <a:t> </a:t>
            </a:r>
            <a:r>
              <a:rPr lang="pt-BR" sz="2000" dirty="0" err="1"/>
              <a:t>the</a:t>
            </a:r>
            <a:r>
              <a:rPr lang="pt-BR" sz="2000" dirty="0"/>
              <a:t> </a:t>
            </a:r>
            <a:r>
              <a:rPr lang="pt-BR" sz="2000" dirty="0" err="1"/>
              <a:t>cloudwalk.sql</a:t>
            </a:r>
            <a:r>
              <a:rPr lang="pt-BR" sz="2000" dirty="0"/>
              <a:t> file </a:t>
            </a:r>
            <a:r>
              <a:rPr lang="pt-BR" sz="2000" dirty="0" err="1"/>
              <a:t>located</a:t>
            </a:r>
            <a:r>
              <a:rPr lang="pt-BR" sz="2000" dirty="0"/>
              <a:t> in </a:t>
            </a:r>
            <a:r>
              <a:rPr lang="pt-BR" sz="2000" dirty="0" err="1"/>
              <a:t>the</a:t>
            </a:r>
            <a:r>
              <a:rPr lang="pt-BR" sz="2000" dirty="0"/>
              <a:t> </a:t>
            </a:r>
            <a:r>
              <a:rPr lang="pt-BR" sz="2000" dirty="0" err="1"/>
              <a:t>compacted</a:t>
            </a:r>
            <a:r>
              <a:rPr lang="pt-BR" sz="2000" dirty="0"/>
              <a:t> </a:t>
            </a:r>
            <a:r>
              <a:rPr lang="pt-BR" sz="2000" dirty="0" err="1"/>
              <a:t>repository</a:t>
            </a:r>
            <a:r>
              <a:rPr lang="pt-BR" sz="2000" dirty="0"/>
              <a:t>, </a:t>
            </a:r>
            <a:r>
              <a:rPr lang="pt-BR" sz="2000" dirty="0" err="1"/>
              <a:t>containing</a:t>
            </a:r>
            <a:r>
              <a:rPr lang="pt-BR" sz="2000" dirty="0"/>
              <a:t> </a:t>
            </a:r>
            <a:r>
              <a:rPr lang="pt-BR" sz="2000" dirty="0" err="1"/>
              <a:t>this</a:t>
            </a:r>
            <a:r>
              <a:rPr lang="pt-BR" sz="2000" dirty="0"/>
              <a:t> </a:t>
            </a:r>
            <a:r>
              <a:rPr lang="pt-BR" sz="2000" dirty="0" err="1"/>
              <a:t>and</a:t>
            </a:r>
            <a:r>
              <a:rPr lang="pt-BR" sz="2000" dirty="0"/>
              <a:t> </a:t>
            </a:r>
            <a:r>
              <a:rPr lang="pt-BR" sz="2000" dirty="0" err="1"/>
              <a:t>the</a:t>
            </a:r>
            <a:r>
              <a:rPr lang="pt-BR" sz="2000" dirty="0"/>
              <a:t> </a:t>
            </a:r>
            <a:r>
              <a:rPr lang="pt-BR" sz="2000" dirty="0" err="1"/>
              <a:t>other</a:t>
            </a:r>
            <a:r>
              <a:rPr lang="pt-BR" sz="2000" dirty="0"/>
              <a:t> </a:t>
            </a:r>
            <a:r>
              <a:rPr lang="pt-BR" sz="2000" dirty="0" err="1"/>
              <a:t>relevant</a:t>
            </a:r>
            <a:r>
              <a:rPr lang="pt-BR" sz="2000" dirty="0"/>
              <a:t> files for </a:t>
            </a:r>
            <a:r>
              <a:rPr lang="pt-BR" sz="2000" dirty="0" err="1"/>
              <a:t>the</a:t>
            </a:r>
            <a:r>
              <a:rPr lang="pt-BR" sz="2000" dirty="0"/>
              <a:t> </a:t>
            </a:r>
            <a:r>
              <a:rPr lang="pt-BR" sz="2000" dirty="0" err="1"/>
              <a:t>fulfillment</a:t>
            </a:r>
            <a:r>
              <a:rPr lang="pt-BR" sz="2000" dirty="0"/>
              <a:t> </a:t>
            </a:r>
            <a:r>
              <a:rPr lang="pt-BR" sz="2000" dirty="0" err="1"/>
              <a:t>of</a:t>
            </a:r>
            <a:r>
              <a:rPr lang="pt-BR" sz="2000" dirty="0"/>
              <a:t> </a:t>
            </a:r>
            <a:r>
              <a:rPr lang="pt-BR" sz="2000" dirty="0" err="1"/>
              <a:t>the</a:t>
            </a:r>
            <a:r>
              <a:rPr lang="pt-BR" sz="2000" dirty="0"/>
              <a:t> </a:t>
            </a:r>
            <a:r>
              <a:rPr lang="pt-BR" sz="2000" dirty="0" err="1"/>
              <a:t>challenge</a:t>
            </a:r>
            <a:r>
              <a:rPr lang="pt-BR" sz="2000" dirty="0"/>
              <a:t>.</a:t>
            </a:r>
          </a:p>
          <a:p>
            <a:pPr rtl="0"/>
            <a:endParaRPr lang="pt-BR" dirty="0"/>
          </a:p>
        </p:txBody>
      </p:sp>
      <p:pic>
        <p:nvPicPr>
          <p:cNvPr id="8" name="Espaço Reservado para Imagem 7" descr="montanhas no céu noturno imediatamente antes da alvorada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71" r="71"/>
          <a:stretch/>
        </p:blipFill>
        <p:spPr>
          <a:xfrm>
            <a:off x="489190" y="1694095"/>
            <a:ext cx="4266960" cy="4266968"/>
          </a:xfrm>
        </p:spPr>
      </p:pic>
      <p:sp>
        <p:nvSpPr>
          <p:cNvPr id="9" name="Espaço Reservado para Data 8">
            <a:extLst>
              <a:ext uri="{FF2B5EF4-FFF2-40B4-BE49-F238E27FC236}">
                <a16:creationId xmlns:a16="http://schemas.microsoft.com/office/drawing/2014/main" id="{D45C472E-4078-40A0-83A2-652E8356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3/10/2023</a:t>
            </a:r>
          </a:p>
        </p:txBody>
      </p:sp>
      <p:sp>
        <p:nvSpPr>
          <p:cNvPr id="10" name="Espaço Reservado para Rodapé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 err="1"/>
              <a:t>Cloudwalk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- KYC</a:t>
            </a:r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784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F2FB0B-15EC-453B-BC9B-69AD35DDCE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b="1" cap="all" spc="400" dirty="0" err="1">
                <a:solidFill>
                  <a:schemeClr val="bg1"/>
                </a:solidFill>
                <a:latin typeface="+mn-lt"/>
              </a:rPr>
              <a:t>Graphics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27882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5400" dirty="0"/>
              <a:t>Graphic 1 - </a:t>
            </a:r>
            <a:r>
              <a:rPr lang="pt-BR" sz="5400" dirty="0" err="1"/>
              <a:t>Approved</a:t>
            </a:r>
            <a:endParaRPr lang="pt-BR" sz="5400" dirty="0"/>
          </a:p>
        </p:txBody>
      </p:sp>
      <p:sp>
        <p:nvSpPr>
          <p:cNvPr id="9" name="Espaço Reservado para o Número do Slide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pt-BR" b="1" cap="all" spc="100" smtClean="0">
                <a:solidFill>
                  <a:schemeClr val="accent2"/>
                </a:solidFill>
              </a:rPr>
              <a:t>6</a:t>
            </a:fld>
            <a:endParaRPr lang="pt-BR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17" name="Espaço Reservado para Conteúdo 16">
            <a:extLst>
              <a:ext uri="{FF2B5EF4-FFF2-40B4-BE49-F238E27FC236}">
                <a16:creationId xmlns:a16="http://schemas.microsoft.com/office/drawing/2014/main" id="{38A6AA4C-3EB4-B5A5-BB91-5C60D49F10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284102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 sz="5400" dirty="0"/>
              <a:t>Graphic 2 - </a:t>
            </a:r>
            <a:r>
              <a:rPr lang="pt-BR" sz="5400" dirty="0" err="1"/>
              <a:t>Rejected</a:t>
            </a:r>
            <a:endParaRPr lang="pt-BR" sz="5400" dirty="0"/>
          </a:p>
        </p:txBody>
      </p:sp>
      <p:sp>
        <p:nvSpPr>
          <p:cNvPr id="9" name="Espaço Reservado para o Número do Slide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D8DA9DAA-006C-4F4B-980E-E3DF019B24E2}" type="slidenum">
              <a:rPr lang="pt-BR" b="1" cap="all" spc="100" smtClean="0">
                <a:solidFill>
                  <a:schemeClr val="accent2"/>
                </a:solidFill>
              </a:rPr>
              <a:t>7</a:t>
            </a:fld>
            <a:endParaRPr lang="pt-BR" b="1" cap="all" spc="100" dirty="0">
              <a:solidFill>
                <a:schemeClr val="accent2"/>
              </a:solidFill>
            </a:endParaRPr>
          </a:p>
        </p:txBody>
      </p:sp>
      <p:graphicFrame>
        <p:nvGraphicFramePr>
          <p:cNvPr id="8" name="Espaço Reservado para Conteúdo 7">
            <a:extLst>
              <a:ext uri="{FF2B5EF4-FFF2-40B4-BE49-F238E27FC236}">
                <a16:creationId xmlns:a16="http://schemas.microsoft.com/office/drawing/2014/main" id="{3153BAD0-59CA-3EBD-466C-0FBCCC8F4D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928902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54539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dirty="0" err="1"/>
              <a:t>Conclusion</a:t>
            </a:r>
            <a:endParaRPr lang="pt-BR" dirty="0"/>
          </a:p>
        </p:txBody>
      </p:sp>
      <p:sp>
        <p:nvSpPr>
          <p:cNvPr id="8" name="Subtítulo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 err="1"/>
              <a:t>Applying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policies </a:t>
            </a:r>
            <a:r>
              <a:rPr lang="pt-BR" dirty="0" err="1"/>
              <a:t>previously</a:t>
            </a:r>
            <a:r>
              <a:rPr lang="pt-BR" dirty="0"/>
              <a:t> </a:t>
            </a:r>
            <a:r>
              <a:rPr lang="pt-BR" dirty="0" err="1"/>
              <a:t>selected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chosen</a:t>
            </a:r>
            <a:r>
              <a:rPr lang="pt-BR" dirty="0"/>
              <a:t> </a:t>
            </a:r>
            <a:r>
              <a:rPr lang="pt-BR" dirty="0" err="1"/>
              <a:t>risk</a:t>
            </a:r>
            <a:r>
              <a:rPr lang="pt-BR" dirty="0"/>
              <a:t> </a:t>
            </a:r>
            <a:r>
              <a:rPr lang="pt-BR" dirty="0" err="1"/>
              <a:t>levels</a:t>
            </a:r>
            <a:r>
              <a:rPr lang="pt-BR" dirty="0"/>
              <a:t> </a:t>
            </a:r>
            <a:r>
              <a:rPr lang="pt-BR" dirty="0" err="1"/>
              <a:t>criteria</a:t>
            </a:r>
            <a:r>
              <a:rPr lang="pt-BR" dirty="0"/>
              <a:t>, it </a:t>
            </a:r>
            <a:r>
              <a:rPr lang="pt-BR" dirty="0" err="1"/>
              <a:t>was</a:t>
            </a:r>
            <a:r>
              <a:rPr lang="pt-BR" dirty="0"/>
              <a:t> </a:t>
            </a:r>
            <a:r>
              <a:rPr lang="pt-BR" dirty="0" err="1"/>
              <a:t>possible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collect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SQL queries </a:t>
            </a:r>
            <a:r>
              <a:rPr lang="pt-BR" dirty="0" err="1"/>
              <a:t>constructed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finish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Cloudwalk</a:t>
            </a:r>
            <a:r>
              <a:rPr lang="pt-BR" dirty="0"/>
              <a:t> KYC </a:t>
            </a:r>
            <a:r>
              <a:rPr lang="pt-BR" dirty="0" err="1"/>
              <a:t>Challenge</a:t>
            </a:r>
            <a:r>
              <a:rPr lang="pt-BR" dirty="0"/>
              <a:t>.</a:t>
            </a:r>
          </a:p>
          <a:p>
            <a:pPr rtl="0"/>
            <a:r>
              <a:rPr lang="pt-BR" dirty="0"/>
              <a:t>The </a:t>
            </a:r>
            <a:r>
              <a:rPr lang="pt-BR" dirty="0" err="1"/>
              <a:t>graphics</a:t>
            </a:r>
            <a:r>
              <a:rPr lang="pt-BR" dirty="0"/>
              <a:t> </a:t>
            </a:r>
            <a:r>
              <a:rPr lang="pt-BR" dirty="0" err="1"/>
              <a:t>shown</a:t>
            </a:r>
            <a:r>
              <a:rPr lang="pt-BR" dirty="0"/>
              <a:t> </a:t>
            </a:r>
            <a:r>
              <a:rPr lang="pt-BR" dirty="0" err="1"/>
              <a:t>above</a:t>
            </a:r>
            <a:r>
              <a:rPr lang="pt-BR" dirty="0"/>
              <a:t> </a:t>
            </a:r>
            <a:r>
              <a:rPr lang="pt-BR" dirty="0" err="1"/>
              <a:t>reflect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results</a:t>
            </a:r>
            <a:r>
              <a:rPr lang="pt-BR" dirty="0"/>
              <a:t> </a:t>
            </a:r>
            <a:r>
              <a:rPr lang="pt-BR" dirty="0" err="1"/>
              <a:t>from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approval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rejection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clients</a:t>
            </a:r>
            <a:r>
              <a:rPr lang="pt-BR" dirty="0"/>
              <a:t>,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their</a:t>
            </a:r>
            <a:r>
              <a:rPr lang="pt-BR" dirty="0"/>
              <a:t> </a:t>
            </a:r>
            <a:r>
              <a:rPr lang="pt-BR" dirty="0" err="1"/>
              <a:t>respective</a:t>
            </a:r>
            <a:r>
              <a:rPr lang="pt-BR" dirty="0"/>
              <a:t> </a:t>
            </a:r>
            <a:r>
              <a:rPr lang="pt-BR" dirty="0" err="1"/>
              <a:t>risk</a:t>
            </a:r>
            <a:r>
              <a:rPr lang="pt-BR" dirty="0"/>
              <a:t> </a:t>
            </a:r>
            <a:r>
              <a:rPr lang="pt-BR" dirty="0" err="1"/>
              <a:t>level</a:t>
            </a:r>
            <a:r>
              <a:rPr lang="pt-BR" dirty="0"/>
              <a:t>, </a:t>
            </a:r>
            <a:r>
              <a:rPr lang="pt-BR" dirty="0" err="1"/>
              <a:t>based</a:t>
            </a:r>
            <a:r>
              <a:rPr lang="pt-BR" dirty="0"/>
              <a:t> </a:t>
            </a:r>
            <a:r>
              <a:rPr lang="pt-BR" dirty="0" err="1"/>
              <a:t>on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criteria</a:t>
            </a:r>
            <a:r>
              <a:rPr lang="pt-BR" dirty="0"/>
              <a:t> </a:t>
            </a:r>
            <a:r>
              <a:rPr lang="pt-BR" dirty="0" err="1"/>
              <a:t>adopted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policies </a:t>
            </a:r>
            <a:r>
              <a:rPr lang="pt-BR" dirty="0" err="1"/>
              <a:t>considered</a:t>
            </a:r>
            <a:r>
              <a:rPr lang="pt-BR" dirty="0"/>
              <a:t> in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construction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SQL queries.</a:t>
            </a:r>
          </a:p>
        </p:txBody>
      </p:sp>
      <p:pic>
        <p:nvPicPr>
          <p:cNvPr id="22" name="Espaço Reservado para Imagem 21" descr="montanhas sob o céu na alvorada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63" b="63"/>
          <a:stretch/>
        </p:blipFill>
        <p:spPr/>
      </p:pic>
      <p:pic>
        <p:nvPicPr>
          <p:cNvPr id="18" name="Espaço Reservado para Imagem 17" descr="montanhas no pôr do sol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177" b="177"/>
          <a:stretch/>
        </p:blipFill>
        <p:spPr/>
      </p:pic>
      <p:pic>
        <p:nvPicPr>
          <p:cNvPr id="20" name="Espaço Reservado para Imagem 19" descr="montanhas no pôr do sol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t="209" b="209"/>
          <a:stretch/>
        </p:blipFill>
        <p:spPr/>
      </p:pic>
      <p:sp>
        <p:nvSpPr>
          <p:cNvPr id="23" name="Espaço Reservado para Rodapé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 err="1"/>
              <a:t>Cloudwalk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- KYC</a:t>
            </a:r>
          </a:p>
        </p:txBody>
      </p:sp>
      <p:sp>
        <p:nvSpPr>
          <p:cNvPr id="24" name="Espaço Reservado para o Número do Slide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ço Reservado para Data 21">
            <a:extLst>
              <a:ext uri="{FF2B5EF4-FFF2-40B4-BE49-F238E27FC236}">
                <a16:creationId xmlns:a16="http://schemas.microsoft.com/office/drawing/2014/main" id="{692474E6-3035-46B8-9C05-9B4204E8E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dirty="0"/>
              <a:t>3/10/2023</a:t>
            </a:r>
          </a:p>
        </p:txBody>
      </p:sp>
      <p:sp>
        <p:nvSpPr>
          <p:cNvPr id="24" name="Espaço Reservado para o Número do Slide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8DA9DAA-006C-4F4B-980E-E3DF019B24E2}" type="slidenum">
              <a:rPr lang="pt-BR" smtClean="0"/>
              <a:pPr rtl="0"/>
              <a:t>9</a:t>
            </a:fld>
            <a:endParaRPr lang="pt-BR"/>
          </a:p>
        </p:txBody>
      </p:sp>
      <p:sp>
        <p:nvSpPr>
          <p:cNvPr id="23" name="Espaço Reservado para Rodapé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633112" y="2023001"/>
            <a:ext cx="2957866" cy="365125"/>
          </a:xfrm>
        </p:spPr>
        <p:txBody>
          <a:bodyPr rtlCol="0"/>
          <a:lstStyle/>
          <a:p>
            <a:pPr rtl="0"/>
            <a:r>
              <a:rPr lang="pt-BR" dirty="0" err="1"/>
              <a:t>Cloudwalk</a:t>
            </a:r>
            <a:r>
              <a:rPr lang="pt-BR" dirty="0"/>
              <a:t> </a:t>
            </a:r>
            <a:r>
              <a:rPr lang="pt-BR" dirty="0" err="1"/>
              <a:t>challenge</a:t>
            </a:r>
            <a:r>
              <a:rPr lang="pt-BR" dirty="0"/>
              <a:t> - KYC</a:t>
            </a:r>
          </a:p>
        </p:txBody>
      </p:sp>
      <p:pic>
        <p:nvPicPr>
          <p:cNvPr id="9" name="Espaço Reservado para Imagem 8" descr="montanhas no pôr do sol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41" b="41"/>
          <a:stretch/>
        </p:blipFill>
        <p:spPr/>
      </p:pic>
      <p:pic>
        <p:nvPicPr>
          <p:cNvPr id="11" name="Espaço Reservado para Imagem 10" descr="montanhas no pôr do sol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/>
          <a:srcRect t="347" b="347"/>
          <a:stretch/>
        </p:blipFill>
        <p:spPr/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err="1"/>
              <a:t>Thank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!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2AF1107-8D35-4E35-93C7-D3640946F7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Mauro Vieira </a:t>
            </a:r>
            <a:r>
              <a:rPr lang="pt-BR" dirty="0" err="1"/>
              <a:t>Ellerbbrook</a:t>
            </a:r>
            <a:r>
              <a:rPr lang="pt-BR" dirty="0"/>
              <a:t> Pereira</a:t>
            </a:r>
          </a:p>
          <a:p>
            <a:pPr rtl="0"/>
            <a:r>
              <a:rPr lang="pt-BR" dirty="0"/>
              <a:t>orumau@gmail.com</a:t>
            </a:r>
          </a:p>
          <a:p>
            <a:pPr rtl="0"/>
            <a:endParaRPr lang="pt-BR" dirty="0"/>
          </a:p>
        </p:txBody>
      </p:sp>
      <p:pic>
        <p:nvPicPr>
          <p:cNvPr id="15" name="Espaço Reservado para Imagem 14" descr="montanhas sob o céu na alvorada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16" r="16"/>
          <a:stretch/>
        </p:blipFill>
        <p:spPr/>
      </p:pic>
      <p:pic>
        <p:nvPicPr>
          <p:cNvPr id="13" name="Espaço Reservado para Imagem 12" descr="montanhas no céu noturno imediatamente antes da alvorada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/>
          <a:srcRect t="108" b="108"/>
          <a:stretch/>
        </p:blipFill>
        <p:spPr/>
      </p:pic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5_TF89338750_Win32" id="{D909BD3F-B240-4348-8BE3-67FDD68BA7A7}" vid="{4848699B-BB01-41E3-9EC4-3D97DFE5292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919F73-B6C2-4A43-95E2-833EC48925F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{54CED934-6A38-474C-9824-B1C44ED0C1F9}tf89338750_win32</Template>
  <TotalTime>68</TotalTime>
  <Words>268</Words>
  <Application>Microsoft Office PowerPoint</Application>
  <PresentationFormat>Widescreen</PresentationFormat>
  <Paragraphs>48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Calibri</vt:lpstr>
      <vt:lpstr>Univers</vt:lpstr>
      <vt:lpstr>Personalizado</vt:lpstr>
      <vt:lpstr>Cloudwalk Challenge - KYC</vt:lpstr>
      <vt:lpstr>Steps</vt:lpstr>
      <vt:lpstr>Step by Step</vt:lpstr>
      <vt:lpstr>SQL Query</vt:lpstr>
      <vt:lpstr>Graphics</vt:lpstr>
      <vt:lpstr>Graphic 1 - Approved</vt:lpstr>
      <vt:lpstr>Graphic 2 - Rejected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Cloudwalk Challenge - KYC</dc:title>
  <dc:creator>Taís Corrêa</dc:creator>
  <cp:lastModifiedBy>Taís Corrêa</cp:lastModifiedBy>
  <cp:revision>3</cp:revision>
  <dcterms:created xsi:type="dcterms:W3CDTF">2023-10-03T21:22:39Z</dcterms:created>
  <dcterms:modified xsi:type="dcterms:W3CDTF">2023-10-03T22:31:08Z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